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80" r:id="rId3"/>
    <p:sldId id="257" r:id="rId4"/>
    <p:sldId id="272" r:id="rId5"/>
    <p:sldId id="259" r:id="rId6"/>
    <p:sldId id="273" r:id="rId7"/>
    <p:sldId id="260" r:id="rId8"/>
    <p:sldId id="261" r:id="rId9"/>
    <p:sldId id="274" r:id="rId10"/>
    <p:sldId id="275" r:id="rId11"/>
    <p:sldId id="262" r:id="rId12"/>
    <p:sldId id="263" r:id="rId13"/>
    <p:sldId id="264" r:id="rId14"/>
    <p:sldId id="276" r:id="rId15"/>
    <p:sldId id="277" r:id="rId16"/>
    <p:sldId id="278" r:id="rId17"/>
    <p:sldId id="265" r:id="rId18"/>
    <p:sldId id="266" r:id="rId19"/>
    <p:sldId id="267" r:id="rId20"/>
    <p:sldId id="268" r:id="rId21"/>
    <p:sldId id="270" r:id="rId22"/>
    <p:sldId id="269" r:id="rId23"/>
    <p:sldId id="271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19F5E-22BA-4E19-9B00-3A39FC385FF7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F3FC2-D65B-42AF-8FA0-FF5D8D2CD0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FC2-D65B-42AF-8FA0-FF5D8D2CD0A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BD3634-DE5B-4691-AACC-D8B07056CD36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6D31EC-9A30-4064-A23B-4EDAB44D1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9936" y="188641"/>
            <a:ext cx="712656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проведения недели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первый (21 ноября). Открытие математической недели.</a:t>
            </a:r>
          </a:p>
          <a:p>
            <a:r>
              <a:rPr lang="ru-RU" dirty="0" smtClean="0"/>
              <a:t>День второй (22 ноября). Конференция «Математика и жизнь» (6-10 классы)</a:t>
            </a:r>
          </a:p>
          <a:p>
            <a:r>
              <a:rPr lang="ru-RU" dirty="0" smtClean="0"/>
              <a:t>День третий (23 ноября). Единый математический день (викторины, турниры смекалистых, игры, часы занимательной математики в дошкольной  группе и 1-5 классах).</a:t>
            </a:r>
          </a:p>
          <a:p>
            <a:r>
              <a:rPr lang="ru-RU" dirty="0" smtClean="0"/>
              <a:t>День четвертый (24 ноября).</a:t>
            </a:r>
            <a:endParaRPr lang="de-DE" dirty="0" smtClean="0"/>
          </a:p>
          <a:p>
            <a:r>
              <a:rPr lang="ru-RU" dirty="0" smtClean="0"/>
              <a:t> Весёлые математические перемены (1-5 классы, 6-10 классы)</a:t>
            </a:r>
          </a:p>
          <a:p>
            <a:r>
              <a:rPr lang="ru-RU" dirty="0" smtClean="0"/>
              <a:t>Устно-мимический журнал «300-летие </a:t>
            </a:r>
            <a:r>
              <a:rPr lang="ru-RU" dirty="0" smtClean="0"/>
              <a:t> </a:t>
            </a:r>
            <a:r>
              <a:rPr lang="ru-RU" dirty="0" smtClean="0"/>
              <a:t>М.В.Ломоносова» (6, 8а,10 классы).</a:t>
            </a:r>
            <a:endParaRPr lang="de-DE" dirty="0" smtClean="0"/>
          </a:p>
          <a:p>
            <a:r>
              <a:rPr lang="ru-RU" dirty="0" smtClean="0"/>
              <a:t>День пятый (25 ноября).</a:t>
            </a:r>
          </a:p>
          <a:p>
            <a:r>
              <a:rPr lang="ru-RU" dirty="0" smtClean="0"/>
              <a:t>Заседание в Клубе весёлых математиков (7, 8б, 9 классы). </a:t>
            </a:r>
          </a:p>
          <a:p>
            <a:r>
              <a:rPr lang="ru-RU" dirty="0" smtClean="0"/>
              <a:t>Конкурс ученических поделок- аппликации из геометрических </a:t>
            </a:r>
            <a:r>
              <a:rPr lang="ru-RU" dirty="0" smtClean="0"/>
              <a:t>фигур (1-6 классы, дошкольная группа).</a:t>
            </a:r>
            <a:endParaRPr lang="ru-RU" dirty="0" smtClean="0"/>
          </a:p>
          <a:p>
            <a:r>
              <a:rPr lang="ru-RU" dirty="0" smtClean="0"/>
              <a:t>День шестой. Подведение итогов Недели математики.</a:t>
            </a:r>
            <a:endParaRPr lang="ru-RU" dirty="0"/>
          </a:p>
        </p:txBody>
      </p:sp>
      <p:pic>
        <p:nvPicPr>
          <p:cNvPr id="5" name="Рисунок 4" descr="888350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357454" cy="2455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Добыча </a:t>
            </a:r>
            <a:r>
              <a:rPr lang="ru-RU" smtClean="0"/>
              <a:t>полезных ископаемых</a:t>
            </a:r>
            <a:endParaRPr lang="ru-RU" dirty="0"/>
          </a:p>
        </p:txBody>
      </p:sp>
      <p:pic>
        <p:nvPicPr>
          <p:cNvPr id="32770" name="Picture 2" descr="http://t0.gstatic.com/images?q=tbn:ANd9GcT9HrIvNJrsL4dyV_47f5ycdsezUfytchoGlnMRte20aJ0fmU9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09961"/>
            <a:ext cx="3600400" cy="2969306"/>
          </a:xfrm>
          <a:prstGeom prst="rect">
            <a:avLst/>
          </a:prstGeom>
          <a:noFill/>
        </p:spPr>
      </p:pic>
      <p:pic>
        <p:nvPicPr>
          <p:cNvPr id="32772" name="Picture 4" descr="За первое полугодие добыча топливо\u002Dэнергетических полезных ископаемых увеличила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09961"/>
            <a:ext cx="5014421" cy="29752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9" y="5651956"/>
            <a:ext cx="705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Добыча нефти с платформы и добыча полезных ископаемых с земли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и астрономия</a:t>
            </a:r>
            <a:endParaRPr lang="ru-RU" dirty="0"/>
          </a:p>
        </p:txBody>
      </p:sp>
      <p:pic>
        <p:nvPicPr>
          <p:cNvPr id="4" name="Рисунок 3" descr="http://900igr.net/datas/astronomija/Astronomija-1/0002-002-Astronomija-izuchaet-stroenie-Vselennoj-dvizhenie-nebesnykh-tel-ik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2014"/>
            <a:ext cx="9148645" cy="514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планет</a:t>
            </a:r>
            <a:endParaRPr lang="ru-RU" dirty="0"/>
          </a:p>
        </p:txBody>
      </p:sp>
      <p:pic>
        <p:nvPicPr>
          <p:cNvPr id="4" name="Содержимое 3" descr="http://skystars.pp.ru/IMAGES/Solar-system-1-Image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628799"/>
            <a:ext cx="9180512" cy="37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Астрономы-любители</a:t>
            </a:r>
            <a:endParaRPr lang="ru-RU" dirty="0"/>
          </a:p>
        </p:txBody>
      </p:sp>
      <p:pic>
        <p:nvPicPr>
          <p:cNvPr id="4" name="Содержимое 3" descr="телескоп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0512" cy="6885384"/>
          </a:xfrm>
        </p:spPr>
      </p:pic>
      <p:sp>
        <p:nvSpPr>
          <p:cNvPr id="5" name="TextBox 4"/>
          <p:cNvSpPr txBox="1"/>
          <p:nvPr/>
        </p:nvSpPr>
        <p:spPr>
          <a:xfrm>
            <a:off x="179512" y="5541039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Астрономы-любители наблюдают за ночным небом во время </a:t>
            </a:r>
            <a:r>
              <a:rPr lang="ru-RU" dirty="0" smtClean="0"/>
              <a:t>метеорного потока.</a:t>
            </a:r>
          </a:p>
          <a:p>
            <a:r>
              <a:rPr lang="ru-RU" dirty="0" smtClean="0"/>
              <a:t>Занимаются изготовлением </a:t>
            </a:r>
            <a:r>
              <a:rPr lang="ru-RU" dirty="0"/>
              <a:t>оптических </a:t>
            </a:r>
            <a:r>
              <a:rPr lang="ru-RU" dirty="0" smtClean="0"/>
              <a:t>инструментов. Исследуют кометы</a:t>
            </a:r>
            <a:r>
              <a:rPr lang="ru-RU" dirty="0"/>
              <a:t>, </a:t>
            </a:r>
            <a:r>
              <a:rPr lang="ru-RU" dirty="0" smtClean="0"/>
              <a:t>астероиды, солнечную активность.</a:t>
            </a:r>
            <a:r>
              <a:rPr lang="ru-RU" dirty="0"/>
              <a:t>  </a:t>
            </a:r>
            <a:endParaRPr lang="ru-RU" dirty="0" smtClean="0"/>
          </a:p>
          <a:p>
            <a:r>
              <a:rPr lang="ru-RU" dirty="0" smtClean="0"/>
              <a:t>Открывают</a:t>
            </a:r>
            <a:r>
              <a:rPr lang="ru-RU" dirty="0"/>
              <a:t>: переменные звезды, вспышки новых и сверхновых звёзд, кометы, </a:t>
            </a:r>
            <a:r>
              <a:rPr lang="ru-RU" dirty="0" smtClean="0"/>
              <a:t>астероиды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ta.inosmi.ru/images/17705/51/177055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313"/>
            <a:ext cx="9173429" cy="6899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Математика в космонавтике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казать презентацию о космос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462"/>
            <a:ext cx="9144000" cy="687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/>
              <a:t>Космонавтика и математика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математика и космонавт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90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Космонавтика и математика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Химия и математика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Веление времени таково: </a:t>
            </a:r>
            <a:r>
              <a:rPr lang="ru-RU" dirty="0"/>
              <a:t>химик сегодня должен знать высшую </a:t>
            </a:r>
            <a:r>
              <a:rPr lang="ru-RU" dirty="0" smtClean="0"/>
              <a:t>математику. </a:t>
            </a:r>
            <a:r>
              <a:rPr lang="ru-RU" dirty="0"/>
              <a:t>Современная химия — наука, в которой экспериментальные результаты опираются на </a:t>
            </a:r>
            <a:r>
              <a:rPr lang="ru-RU" dirty="0" smtClean="0"/>
              <a:t>математическую теорию.</a:t>
            </a:r>
            <a:endParaRPr lang="ru-RU" dirty="0"/>
          </a:p>
        </p:txBody>
      </p:sp>
      <p:pic>
        <p:nvPicPr>
          <p:cNvPr id="19458" name="Picture 2" descr="http://tineydgers.at.ua/_ld/30/86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97152"/>
            <a:ext cx="1440160" cy="1781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otedeath.ru/wp-content/uploads/2011/01/Ekologicheskie-problemy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7384"/>
            <a:ext cx="9433048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Экологические проблемы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640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Загрязнение мирового океана, уничтожение животных и растений, вырубка леса, засорение отходами производства заводов и фабрик – это экологические проблемы.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Поэтому на государственном уровне необходимо разумно </a:t>
            </a:r>
            <a:r>
              <a:rPr lang="ru-RU" sz="2800" b="1" dirty="0" smtClean="0"/>
              <a:t>рассчитывать и использовать</a:t>
            </a:r>
            <a:r>
              <a:rPr lang="ru-RU" sz="2800" dirty="0" smtClean="0"/>
              <a:t> природные ресурсы. </a:t>
            </a:r>
          </a:p>
          <a:p>
            <a:r>
              <a:rPr lang="ru-RU" sz="2800" dirty="0" smtClean="0"/>
              <a:t>А каждый из нас должен беречь и ценить природу.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Химия и жизнь</a:t>
            </a:r>
            <a:endParaRPr lang="ru-RU" dirty="0"/>
          </a:p>
        </p:txBody>
      </p:sp>
      <p:pic>
        <p:nvPicPr>
          <p:cNvPr id="24580" name="Picture 4" descr="http://www.teres-service.ru/userfiles/image/af_catalog_images/big/1286959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62641"/>
            <a:ext cx="3528392" cy="3478527"/>
          </a:xfrm>
          <a:prstGeom prst="rect">
            <a:avLst/>
          </a:prstGeom>
          <a:noFill/>
        </p:spPr>
      </p:pic>
      <p:pic>
        <p:nvPicPr>
          <p:cNvPr id="24582" name="Picture 6" descr="http://www.poliolefins.ru/uploads/posts/2010-08/1282926806_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6917"/>
            <a:ext cx="4762500" cy="35242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94116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производстве и использовании средств бытовой химии без математики не обойтись! </a:t>
            </a:r>
          </a:p>
          <a:p>
            <a:r>
              <a:rPr lang="ru-RU" dirty="0" smtClean="0"/>
              <a:t>Сейчас </a:t>
            </a:r>
            <a:r>
              <a:rPr lang="ru-RU" dirty="0"/>
              <a:t>жизнь невозможна без пластмасс. </a:t>
            </a:r>
            <a:r>
              <a:rPr lang="ru-RU" dirty="0" smtClean="0"/>
              <a:t>Для изготовления пластмассовой детали необходимо провести проектирование (размеры детали, её чертеж), </a:t>
            </a:r>
            <a:r>
              <a:rPr lang="ru-RU" dirty="0"/>
              <a:t>изготовление </a:t>
            </a:r>
            <a:r>
              <a:rPr lang="ru-RU" dirty="0" smtClean="0"/>
              <a:t>пресс-формы и выполнить литьё детали под давлением, рассчитать стоимость изделия.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Конференция старшеклассников</a:t>
            </a:r>
            <a:br>
              <a:rPr lang="ru-RU" dirty="0" smtClean="0"/>
            </a:br>
            <a:r>
              <a:rPr lang="ru-RU" dirty="0" smtClean="0"/>
              <a:t>«Математика и жизнь»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Содержание  конференции:</a:t>
            </a:r>
          </a:p>
          <a:p>
            <a:pPr>
              <a:buNone/>
            </a:pPr>
            <a:r>
              <a:rPr lang="ru-RU" dirty="0" smtClean="0"/>
              <a:t>Выступления учащихся по темам:</a:t>
            </a:r>
          </a:p>
          <a:p>
            <a:pPr lvl="1"/>
            <a:r>
              <a:rPr lang="ru-RU" dirty="0" smtClean="0"/>
              <a:t>«Математика в геологии»</a:t>
            </a:r>
          </a:p>
          <a:p>
            <a:pPr lvl="1"/>
            <a:r>
              <a:rPr lang="ru-RU" dirty="0" smtClean="0"/>
              <a:t>«Инженерная геология и строительство»</a:t>
            </a:r>
          </a:p>
          <a:p>
            <a:pPr lvl="1"/>
            <a:r>
              <a:rPr lang="ru-RU" dirty="0" smtClean="0"/>
              <a:t>«Математика и астрономия»</a:t>
            </a:r>
          </a:p>
          <a:p>
            <a:pPr lvl="1"/>
            <a:r>
              <a:rPr lang="ru-RU" dirty="0" smtClean="0"/>
              <a:t>«Математика в космонавтике»</a:t>
            </a:r>
          </a:p>
          <a:p>
            <a:pPr lvl="1"/>
            <a:r>
              <a:rPr lang="ru-RU" dirty="0" smtClean="0"/>
              <a:t>«Химия и математика. Экологические проблемы»</a:t>
            </a:r>
          </a:p>
          <a:p>
            <a:pPr lvl="1"/>
            <a:r>
              <a:rPr lang="ru-RU" dirty="0" smtClean="0"/>
              <a:t>«Метеорология и математика»</a:t>
            </a:r>
          </a:p>
          <a:p>
            <a:pPr lvl="1"/>
            <a:r>
              <a:rPr lang="ru-RU" dirty="0" smtClean="0"/>
              <a:t>«Проверь себя» . Решение кроссворда, проверочное тестирование, составление схем по теме конференции.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izh.kiev.ua/wp-content/uploads/2010/10/Untitled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2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Математика и метеорология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9715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Задача </a:t>
            </a:r>
            <a:r>
              <a:rPr lang="ru-RU" sz="2400" dirty="0"/>
              <a:t>науки метеорологии – исследование атмосферных </a:t>
            </a:r>
            <a:r>
              <a:rPr lang="ru-RU" sz="2400" dirty="0" smtClean="0"/>
              <a:t>процессов и   выяснение </a:t>
            </a:r>
            <a:r>
              <a:rPr lang="ru-RU" sz="2400" dirty="0"/>
              <a:t>причин появления разных явлений в </a:t>
            </a:r>
            <a:r>
              <a:rPr lang="ru-RU" sz="2400" dirty="0" smtClean="0"/>
              <a:t>атмосфере  </a:t>
            </a:r>
            <a:r>
              <a:rPr lang="ru-RU" sz="2400" dirty="0"/>
              <a:t>с широким использованием современного математического </a:t>
            </a:r>
            <a:r>
              <a:rPr lang="ru-RU" sz="2400" dirty="0" smtClean="0"/>
              <a:t>аппарата. 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метеорология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Метеорология – наука о земной атмосфере, её строении, свойствах и происходящих в ней явлениях и </a:t>
            </a:r>
            <a:r>
              <a:rPr lang="ru-RU" dirty="0" smtClean="0"/>
              <a:t>процессах.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 ходе практического эксплуатации метеорологических данных </a:t>
            </a:r>
            <a:r>
              <a:rPr lang="ru-RU" dirty="0" smtClean="0"/>
              <a:t>выделяют </a:t>
            </a:r>
            <a:r>
              <a:rPr lang="ru-RU" dirty="0"/>
              <a:t>прикладные отрасли </a:t>
            </a:r>
            <a:r>
              <a:rPr lang="ru-RU" dirty="0" smtClean="0"/>
              <a:t>метеорологии: </a:t>
            </a:r>
            <a:r>
              <a:rPr lang="ru-RU" b="1" dirty="0" smtClean="0"/>
              <a:t>сельскохозяйственная </a:t>
            </a:r>
            <a:r>
              <a:rPr lang="ru-RU" dirty="0"/>
              <a:t>метеорология, </a:t>
            </a:r>
            <a:r>
              <a:rPr lang="ru-RU" b="1" dirty="0"/>
              <a:t>авиационная</a:t>
            </a:r>
            <a:r>
              <a:rPr lang="ru-RU" dirty="0"/>
              <a:t> метеорология, космическая метеорология, </a:t>
            </a:r>
            <a:r>
              <a:rPr lang="ru-RU" b="1" dirty="0"/>
              <a:t>водная</a:t>
            </a:r>
            <a:r>
              <a:rPr lang="ru-RU" dirty="0"/>
              <a:t> метеорология, </a:t>
            </a:r>
            <a:r>
              <a:rPr lang="ru-RU" b="1" dirty="0"/>
              <a:t>медицинская</a:t>
            </a:r>
            <a:r>
              <a:rPr lang="ru-RU" dirty="0"/>
              <a:t> метеорология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Задача вычисления погоды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400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Первыми  использовали </a:t>
            </a:r>
            <a:r>
              <a:rPr lang="ru-RU" sz="1800" dirty="0" smtClean="0"/>
              <a:t>вычисления для метеорологических прогнозов </a:t>
            </a:r>
            <a:r>
              <a:rPr lang="ru-RU" sz="1800" dirty="0" smtClean="0"/>
              <a:t>два </a:t>
            </a:r>
            <a:r>
              <a:rPr lang="ru-RU" sz="1800" dirty="0"/>
              <a:t>крупных математика </a:t>
            </a:r>
            <a:r>
              <a:rPr lang="ru-RU" sz="1800" dirty="0" smtClean="0"/>
              <a:t>– А. А.Фридман</a:t>
            </a:r>
            <a:r>
              <a:rPr lang="ru-RU" sz="1800" dirty="0"/>
              <a:t>, создатель советской школы динамической метеорологии, и англичанин </a:t>
            </a:r>
            <a:r>
              <a:rPr lang="ru-RU" sz="1800" dirty="0" smtClean="0"/>
              <a:t>Л. </a:t>
            </a:r>
            <a:r>
              <a:rPr lang="ru-RU" sz="1800" dirty="0"/>
              <a:t>Ричардсон</a:t>
            </a:r>
            <a:r>
              <a:rPr lang="ru-RU" sz="1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Льюис </a:t>
            </a:r>
            <a:r>
              <a:rPr lang="ru-RU" sz="1800" dirty="0"/>
              <a:t>Ричардсон в 1920 году первым использовал математику для прогноза </a:t>
            </a:r>
            <a:r>
              <a:rPr lang="ru-RU" sz="1800" dirty="0" smtClean="0"/>
              <a:t>погоды. Он </a:t>
            </a:r>
            <a:r>
              <a:rPr lang="ru-RU" sz="1800" dirty="0"/>
              <a:t>выдвинул такое предположение: поскольку все процессы в атмосфере подчиняются физическим законам, можно предсказывать погоду с помощью математических методов. Если одновременно измерить температуру, влажность, давление и силу </a:t>
            </a:r>
            <a:r>
              <a:rPr lang="ru-RU" sz="1800" dirty="0" smtClean="0"/>
              <a:t>ветра в </a:t>
            </a:r>
            <a:r>
              <a:rPr lang="ru-RU" sz="1800" dirty="0"/>
              <a:t>равноудаленных друг от друга точках </a:t>
            </a:r>
            <a:r>
              <a:rPr lang="ru-RU" sz="1800" dirty="0" smtClean="0"/>
              <a:t> </a:t>
            </a:r>
            <a:r>
              <a:rPr lang="ru-RU" sz="1800" dirty="0"/>
              <a:t>земного шара на различных фиксированных высотах </a:t>
            </a:r>
            <a:r>
              <a:rPr lang="ru-RU" sz="1800" dirty="0" smtClean="0"/>
              <a:t> </a:t>
            </a:r>
            <a:r>
              <a:rPr lang="ru-RU" sz="1800" dirty="0"/>
              <a:t>в атмосфере, а затем по этим данным рассчитать синоптические характеристики на следующий момент времени, можно предсказать погоду. </a:t>
            </a:r>
            <a:r>
              <a:rPr lang="ru-RU" sz="1800" dirty="0" smtClean="0"/>
              <a:t> Процесс </a:t>
            </a:r>
            <a:r>
              <a:rPr lang="ru-RU" sz="1800" dirty="0"/>
              <a:t>вычисления оказался таким трудоемким, что атмосферный фронт успевал пройти, пока синоптики производили свои расчеты. 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Дело Ричардсона продолжили русские ученые. Они упростили вычисления в 1940 году  и сократили прогноз до трёх </a:t>
            </a:r>
            <a:r>
              <a:rPr lang="ru-RU" sz="1800" dirty="0" smtClean="0"/>
              <a:t>суток. Это </a:t>
            </a:r>
            <a:r>
              <a:rPr lang="ru-RU" sz="1800" dirty="0" smtClean="0"/>
              <a:t>стало возможным </a:t>
            </a:r>
            <a:r>
              <a:rPr lang="ru-RU" sz="1800" dirty="0"/>
              <a:t>с появлением ЭВМ</a:t>
            </a:r>
            <a:r>
              <a:rPr lang="ru-RU" sz="1800" dirty="0" smtClean="0"/>
              <a:t>. С </a:t>
            </a:r>
            <a:r>
              <a:rPr lang="ru-RU" sz="1800" dirty="0"/>
              <a:t>помощью расчетов Ричардсона метеорологи разработали комплексную модель численного прогноза — ряд математических формул, которые учитывают все известные физические законы, управляющие погодными явлениями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lack-collegian.com/career/images/im_1meteorology2006-2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54752"/>
            <a:ext cx="9180512" cy="4707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Математика и прогноз погоды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25144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Синоптическая </a:t>
            </a:r>
            <a:r>
              <a:rPr lang="ru-RU" sz="2400" dirty="0"/>
              <a:t>метеорология занимает </a:t>
            </a:r>
            <a:r>
              <a:rPr lang="ru-RU" sz="2400" dirty="0" smtClean="0"/>
              <a:t>особое </a:t>
            </a:r>
            <a:r>
              <a:rPr lang="ru-RU" sz="2400" dirty="0"/>
              <a:t>место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Знание причин появления разных </a:t>
            </a:r>
            <a:r>
              <a:rPr lang="ru-RU" sz="2400" dirty="0" smtClean="0"/>
              <a:t>атмосферных явлений: гроза, смерч, тайфун, наводнение,  </a:t>
            </a:r>
            <a:r>
              <a:rPr lang="ru-RU" sz="2400" dirty="0"/>
              <a:t>умение предсказывать </a:t>
            </a:r>
            <a:r>
              <a:rPr lang="ru-RU" sz="2400" dirty="0" smtClean="0"/>
              <a:t>с помощью математических методов эти </a:t>
            </a:r>
            <a:r>
              <a:rPr lang="ru-RU" sz="2400" dirty="0"/>
              <a:t>явления, </a:t>
            </a:r>
            <a:r>
              <a:rPr lang="ru-RU" sz="2400" dirty="0" smtClean="0"/>
              <a:t>в </a:t>
            </a:r>
            <a:r>
              <a:rPr lang="ru-RU" sz="2400" dirty="0"/>
              <a:t>особенности стихийные, </a:t>
            </a:r>
            <a:r>
              <a:rPr lang="ru-RU" sz="2400" dirty="0" smtClean="0"/>
              <a:t>имеет большое </a:t>
            </a:r>
            <a:r>
              <a:rPr lang="ru-RU" sz="2400" dirty="0"/>
              <a:t>практическое 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m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4452" y="116632"/>
            <a:ext cx="2198028" cy="324211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168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Стремительно изменяется мир и сама жизнь. В неё входят новые технологии. Только математика и решение задач в традиционном понимании не изменяют себе. Математические законы проверены и систематизированы, поэтому человек в важные моменты может положиться на неё, решить любую задачу. Математика не подведёт.</a:t>
            </a:r>
          </a:p>
        </p:txBody>
      </p:sp>
      <p:pic>
        <p:nvPicPr>
          <p:cNvPr id="5" name="Рисунок 4" descr="матема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0621">
            <a:off x="204899" y="459227"/>
            <a:ext cx="1758696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Математика – это не скучный школьный предмет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Математика </a:t>
            </a:r>
            <a:r>
              <a:rPr lang="ru-RU" dirty="0" smtClean="0"/>
              <a:t>является языком </a:t>
            </a:r>
            <a:r>
              <a:rPr lang="ru-RU" dirty="0" smtClean="0"/>
              <a:t>науки. </a:t>
            </a:r>
          </a:p>
          <a:p>
            <a:pPr>
              <a:buNone/>
            </a:pPr>
            <a:r>
              <a:rPr lang="ru-RU" dirty="0" smtClean="0"/>
              <a:t>	Математику  </a:t>
            </a:r>
            <a:r>
              <a:rPr lang="ru-RU" dirty="0" smtClean="0"/>
              <a:t>используют </a:t>
            </a:r>
            <a:r>
              <a:rPr lang="ru-RU" dirty="0" smtClean="0"/>
              <a:t> </a:t>
            </a:r>
            <a:r>
              <a:rPr lang="ru-RU" dirty="0" smtClean="0"/>
              <a:t>в повседневной жизни и научной деятельности.</a:t>
            </a:r>
            <a:br>
              <a:rPr lang="ru-RU" dirty="0" smtClean="0"/>
            </a:br>
            <a:r>
              <a:rPr lang="ru-RU" dirty="0" smtClean="0"/>
              <a:t>Математика </a:t>
            </a:r>
            <a:r>
              <a:rPr lang="ru-RU" dirty="0" smtClean="0"/>
              <a:t>– </a:t>
            </a:r>
            <a:r>
              <a:rPr lang="ru-RU" dirty="0" smtClean="0"/>
              <a:t>это </a:t>
            </a:r>
            <a:r>
              <a:rPr lang="ru-RU" dirty="0" smtClean="0"/>
              <a:t> </a:t>
            </a:r>
            <a:r>
              <a:rPr lang="ru-RU" dirty="0" smtClean="0"/>
              <a:t>увлекательный мир чисел. Изучайте ее с удовольствием.</a:t>
            </a:r>
            <a:br>
              <a:rPr lang="ru-RU" dirty="0" smtClean="0"/>
            </a:br>
            <a:r>
              <a:rPr lang="ru-RU" dirty="0" smtClean="0"/>
              <a:t>Будьте любознательны, пытливы, настойчивы при решении задач. Только тогда вам улыбнется удача.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_R9Sl1T2EeTo/Sw0TfFDMyPI/AAAAAAAAAUc/Od4kKjFvG6E/s1600/%D0%BC%D0%B0%D1%82%D0%B5%D0%BC%D0%B0%D1%82%D0%B8%D0%BA%D0%B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638111" cy="1813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6120680" cy="9361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Математика  и жизнь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Несколько десятков лет назад был объявлен конкурс на лучшее сочинение по теме: “Как человек без математики жил”. Победителю конкурса была назначена большая премия. Но премия так и осталась  не выданной, так как не нашлось человека, который смог описать  жизнь человека без математики.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r>
              <a:rPr lang="ru-RU" dirty="0" smtClean="0"/>
              <a:t>Наука геология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28432"/>
          </a:xfrm>
        </p:spPr>
        <p:txBody>
          <a:bodyPr/>
          <a:lstStyle/>
          <a:p>
            <a:r>
              <a:rPr lang="ru-RU" dirty="0"/>
              <a:t>Геология - это наука о строении и истории развития Земли</a:t>
            </a:r>
            <a:r>
              <a:rPr lang="ru-RU" dirty="0" smtClean="0"/>
              <a:t>.</a:t>
            </a:r>
          </a:p>
          <a:p>
            <a:r>
              <a:rPr lang="ru-RU" dirty="0"/>
              <a:t>Современная геология тесно связана и взаимодействует с другими науками, такими, как </a:t>
            </a:r>
            <a:r>
              <a:rPr lang="ru-RU" dirty="0" smtClean="0"/>
              <a:t>математика, физика</a:t>
            </a:r>
            <a:r>
              <a:rPr lang="ru-RU" dirty="0"/>
              <a:t>, химия, биология и т. 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6624736" cy="1835696"/>
          </a:xfrm>
        </p:spPr>
        <p:txBody>
          <a:bodyPr>
            <a:normAutofit/>
          </a:bodyPr>
          <a:lstStyle/>
          <a:p>
            <a:r>
              <a:rPr lang="ru-RU" dirty="0" smtClean="0"/>
              <a:t>Математика и геология</a:t>
            </a:r>
            <a:endParaRPr lang="ru-RU" dirty="0"/>
          </a:p>
        </p:txBody>
      </p:sp>
      <p:pic>
        <p:nvPicPr>
          <p:cNvPr id="10" name="Содержимое 9" descr="яд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962" y="0"/>
            <a:ext cx="8086077" cy="6820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Математика и строительство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строительстве на любом этапе работ встает вопрос о водоснабжение и о необходимости геологического изыскания.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Гидрогеолог </a:t>
            </a:r>
            <a:r>
              <a:rPr lang="ru-RU" dirty="0" smtClean="0"/>
              <a:t>выполняет инженерно-геологические </a:t>
            </a:r>
            <a:r>
              <a:rPr lang="ru-RU" dirty="0" smtClean="0"/>
              <a:t>исследования.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 геолога поисковика - изучение геологического строения, </a:t>
            </a:r>
            <a:r>
              <a:rPr lang="ru-RU" dirty="0" smtClean="0"/>
              <a:t> </a:t>
            </a:r>
            <a:r>
              <a:rPr lang="ru-RU" dirty="0" smtClean="0"/>
              <a:t>свойств горных пород и прогноз </a:t>
            </a:r>
            <a:r>
              <a:rPr lang="ru-RU" dirty="0" smtClean="0"/>
              <a:t>их </a:t>
            </a:r>
            <a:r>
              <a:rPr lang="ru-RU" dirty="0" smtClean="0"/>
              <a:t>изменения при строительстве и эксплуатации колодца, скважины или дома.</a:t>
            </a:r>
            <a:br>
              <a:rPr lang="ru-RU" dirty="0" smtClean="0"/>
            </a:br>
            <a:r>
              <a:rPr lang="ru-RU" dirty="0" smtClean="0"/>
              <a:t>В состав геологических изысканий входит:</a:t>
            </a:r>
          </a:p>
          <a:p>
            <a:r>
              <a:rPr lang="ru-RU" dirty="0" smtClean="0"/>
              <a:t>сбор и изучение имеющихся геологических материалов по району строительства;</a:t>
            </a:r>
          </a:p>
          <a:p>
            <a:r>
              <a:rPr lang="ru-RU" dirty="0" smtClean="0"/>
              <a:t>инженерно-геологическая и гидрогеологическая съемка;</a:t>
            </a:r>
          </a:p>
          <a:p>
            <a:r>
              <a:rPr lang="ru-RU" dirty="0" smtClean="0"/>
              <a:t>б</a:t>
            </a:r>
            <a:r>
              <a:rPr lang="ru-RU" dirty="0" smtClean="0"/>
              <a:t>уровые  </a:t>
            </a:r>
            <a:r>
              <a:rPr lang="ru-RU" dirty="0" smtClean="0"/>
              <a:t>разведочные работы; </a:t>
            </a:r>
          </a:p>
          <a:p>
            <a:r>
              <a:rPr lang="ru-RU" dirty="0" smtClean="0"/>
              <a:t>опытные полевые работы;</a:t>
            </a:r>
          </a:p>
          <a:p>
            <a:r>
              <a:rPr lang="ru-RU" dirty="0" smtClean="0"/>
              <a:t>составление отчета.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Инженерная геология</a:t>
            </a:r>
            <a:endParaRPr lang="ru-RU" dirty="0"/>
          </a:p>
        </p:txBody>
      </p:sp>
      <p:pic>
        <p:nvPicPr>
          <p:cNvPr id="4" name="Содержимое 3" descr="бур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398" y="1340768"/>
            <a:ext cx="4152594" cy="4849158"/>
          </a:xfrm>
        </p:spPr>
      </p:pic>
      <p:sp>
        <p:nvSpPr>
          <p:cNvPr id="5" name="TextBox 4"/>
          <p:cNvSpPr txBox="1"/>
          <p:nvPr/>
        </p:nvSpPr>
        <p:spPr>
          <a:xfrm>
            <a:off x="4499992" y="1412776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Инженерная </a:t>
            </a:r>
            <a:r>
              <a:rPr lang="ru-RU" sz="2400" dirty="0"/>
              <a:t>геология изучает </a:t>
            </a:r>
            <a:r>
              <a:rPr lang="ru-RU" sz="2400" dirty="0" smtClean="0"/>
              <a:t>свойства грунтов (пластичность</a:t>
            </a:r>
            <a:r>
              <a:rPr lang="ru-RU" sz="2400" dirty="0"/>
              <a:t>, прочность, сыпучесть, </a:t>
            </a:r>
            <a:r>
              <a:rPr lang="ru-RU" sz="2400" dirty="0" smtClean="0"/>
              <a:t>гигроскопичность). От </a:t>
            </a:r>
            <a:r>
              <a:rPr lang="ru-RU" sz="2400" dirty="0"/>
              <a:t>свойств грунта зависит тип будущего фундамента, этажность зданий, тип строительных материалов, которые возможно использовать для возведения стен и перекрытий.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ru-RU" dirty="0" smtClean="0"/>
              <a:t>Проект здания</a:t>
            </a:r>
            <a:endParaRPr lang="ru-RU" dirty="0"/>
          </a:p>
        </p:txBody>
      </p:sp>
      <p:pic>
        <p:nvPicPr>
          <p:cNvPr id="4" name="Содержимое 3" descr="пиро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99370"/>
            <a:ext cx="4104456" cy="5859260"/>
          </a:xfrm>
        </p:spPr>
      </p:pic>
      <p:sp>
        <p:nvSpPr>
          <p:cNvPr id="6" name="TextBox 5"/>
          <p:cNvSpPr txBox="1"/>
          <p:nvPr/>
        </p:nvSpPr>
        <p:spPr>
          <a:xfrm>
            <a:off x="4355976" y="126876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Проектирование здания и его  сооружение </a:t>
            </a:r>
          </a:p>
          <a:p>
            <a:r>
              <a:rPr lang="ru-RU" dirty="0" smtClean="0"/>
              <a:t>опирается на </a:t>
            </a:r>
            <a:r>
              <a:rPr lang="ru-RU" dirty="0"/>
              <a:t>результаты </a:t>
            </a:r>
            <a:r>
              <a:rPr lang="ru-RU" dirty="0" smtClean="0"/>
              <a:t>инженерно-геологических изысканий.</a:t>
            </a:r>
            <a:endParaRPr lang="ru-RU" dirty="0"/>
          </a:p>
        </p:txBody>
      </p:sp>
      <p:pic>
        <p:nvPicPr>
          <p:cNvPr id="23554" name="Picture 2" descr="Инженерно-геологические изыск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48272"/>
            <a:ext cx="381642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Добыча полезных ископаемых</a:t>
            </a:r>
            <a:endParaRPr lang="ru-RU" dirty="0"/>
          </a:p>
        </p:txBody>
      </p:sp>
      <p:pic>
        <p:nvPicPr>
          <p:cNvPr id="30724" name="Picture 4" descr="Самый большой в мире экскавато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2768" cy="49541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580526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 огромная машина была собрана для работ на угольных шахтах Германии.</a:t>
            </a:r>
          </a:p>
          <a:p>
            <a:r>
              <a:rPr lang="ru-RU" dirty="0" smtClean="0"/>
              <a:t>На разработку и постройку этого гигантского экскаватора потребовалось 5 лет и </a:t>
            </a:r>
          </a:p>
          <a:p>
            <a:r>
              <a:rPr lang="ru-RU" dirty="0" smtClean="0"/>
              <a:t>1 000 000 000</a:t>
            </a:r>
            <a:r>
              <a:rPr lang="en-US" dirty="0" smtClean="0"/>
              <a:t>$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905</TotalTime>
  <Words>817</Words>
  <Application>Microsoft Office PowerPoint</Application>
  <PresentationFormat>Экран (4:3)</PresentationFormat>
  <Paragraphs>86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План проведения недели математики</vt:lpstr>
      <vt:lpstr>Конференция старшеклассников «Математика и жизнь»</vt:lpstr>
      <vt:lpstr>Математика  и жизнь</vt:lpstr>
      <vt:lpstr>Наука геология</vt:lpstr>
      <vt:lpstr>Математика и геология</vt:lpstr>
      <vt:lpstr>Математика и строительство</vt:lpstr>
      <vt:lpstr>Инженерная геология</vt:lpstr>
      <vt:lpstr>Проект здания</vt:lpstr>
      <vt:lpstr>Добыча полезных ископаемых</vt:lpstr>
      <vt:lpstr>Добыча полезных ископаемых</vt:lpstr>
      <vt:lpstr>Математика и астрономия</vt:lpstr>
      <vt:lpstr>Размеры планет</vt:lpstr>
      <vt:lpstr>Астрономы-любители</vt:lpstr>
      <vt:lpstr>Математика в космонавтике</vt:lpstr>
      <vt:lpstr>Космонавтика и математика</vt:lpstr>
      <vt:lpstr>Космонавтика и математика</vt:lpstr>
      <vt:lpstr>Химия и математика</vt:lpstr>
      <vt:lpstr>Экологические проблемы</vt:lpstr>
      <vt:lpstr>Химия и жизнь</vt:lpstr>
      <vt:lpstr>Математика и метеорология</vt:lpstr>
      <vt:lpstr>Наука метеорология</vt:lpstr>
      <vt:lpstr>Задача вычисления погоды</vt:lpstr>
      <vt:lpstr>Математика и прогноз погоды</vt:lpstr>
      <vt:lpstr>Слайд 24</vt:lpstr>
      <vt:lpstr>Математика – это не скучный школьный предмет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проведения недели математики</dc:title>
  <dc:creator>Customer</dc:creator>
  <cp:lastModifiedBy>Customer</cp:lastModifiedBy>
  <cp:revision>92</cp:revision>
  <dcterms:created xsi:type="dcterms:W3CDTF">2011-11-11T12:46:11Z</dcterms:created>
  <dcterms:modified xsi:type="dcterms:W3CDTF">2011-11-21T14:17:13Z</dcterms:modified>
</cp:coreProperties>
</file>